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4" r:id="rId3"/>
    <p:sldId id="277" r:id="rId4"/>
    <p:sldId id="279" r:id="rId5"/>
    <p:sldId id="280" r:id="rId6"/>
    <p:sldId id="281" r:id="rId7"/>
    <p:sldId id="284" r:id="rId8"/>
    <p:sldId id="269" r:id="rId9"/>
    <p:sldId id="286" r:id="rId10"/>
    <p:sldId id="287" r:id="rId11"/>
    <p:sldId id="270" r:id="rId12"/>
    <p:sldId id="282" r:id="rId13"/>
    <p:sldId id="271" r:id="rId14"/>
    <p:sldId id="272" r:id="rId15"/>
    <p:sldId id="285" r:id="rId16"/>
    <p:sldId id="274" r:id="rId17"/>
    <p:sldId id="273" r:id="rId18"/>
    <p:sldId id="275" r:id="rId19"/>
    <p:sldId id="276" r:id="rId20"/>
    <p:sldId id="288" r:id="rId21"/>
    <p:sldId id="266" r:id="rId22"/>
    <p:sldId id="268" r:id="rId23"/>
    <p:sldId id="267" r:id="rId24"/>
    <p:sldId id="289" r:id="rId25"/>
  </p:sldIdLst>
  <p:sldSz cx="12192000" cy="6858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2C77D9-E3AE-4AAE-8967-4959FB12A9D8}">
          <p14:sldIdLst>
            <p14:sldId id="256"/>
            <p14:sldId id="264"/>
            <p14:sldId id="277"/>
            <p14:sldId id="279"/>
            <p14:sldId id="280"/>
          </p14:sldIdLst>
        </p14:section>
        <p14:section name="OD" id="{E83B1FE1-AB78-4F15-AFED-028831DF4BAE}">
          <p14:sldIdLst>
            <p14:sldId id="281"/>
            <p14:sldId id="284"/>
            <p14:sldId id="269"/>
            <p14:sldId id="286"/>
            <p14:sldId id="287"/>
            <p14:sldId id="270"/>
            <p14:sldId id="282"/>
            <p14:sldId id="271"/>
            <p14:sldId id="272"/>
            <p14:sldId id="285"/>
            <p14:sldId id="274"/>
            <p14:sldId id="273"/>
            <p14:sldId id="275"/>
            <p14:sldId id="276"/>
            <p14:sldId id="288"/>
          </p14:sldIdLst>
        </p14:section>
        <p14:section name="Segmentation" id="{2C0DE419-205D-4850-A61D-CB67688FB3A5}">
          <p14:sldIdLst>
            <p14:sldId id="266"/>
            <p14:sldId id="268"/>
            <p14:sldId id="267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8" autoAdjust="0"/>
    <p:restoredTop sz="94681" autoAdjust="0"/>
  </p:normalViewPr>
  <p:slideViewPr>
    <p:cSldViewPr snapToGrid="0">
      <p:cViewPr varScale="1">
        <p:scale>
          <a:sx n="65" d="100"/>
          <a:sy n="65" d="100"/>
        </p:scale>
        <p:origin x="90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009C1-C124-44B3-BA94-5EEE1C2E63B4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1FAC7-5D74-4179-811B-A5D997A3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43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7E7AD-A3FA-4F63-8516-7995BD47A3E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77655-14FC-4A1C-B53A-1C805D7D8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4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77655-14FC-4A1C-B53A-1C805D7D80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6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77655-14FC-4A1C-B53A-1C805D7D80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3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30780"/>
            <a:ext cx="9799320" cy="731520"/>
          </a:xfrm>
        </p:spPr>
        <p:txBody>
          <a:bodyPr anchor="ctr">
            <a:normAutofit/>
          </a:bodyPr>
          <a:lstStyle>
            <a:lvl1pPr marL="0"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508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30" name="Picture 6" descr="ÐÐ°ÑÑÐ¸Ð½ÐºÐ¸ Ð¿Ð¾ Ð·Ð°Ð¿ÑÐ¾ÑÑ samsung logo whit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37764" r="16163" b="38270"/>
          <a:stretch/>
        </p:blipFill>
        <p:spPr bwMode="auto">
          <a:xfrm>
            <a:off x="10565130" y="125730"/>
            <a:ext cx="1516380" cy="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8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5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3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70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" y="880745"/>
            <a:ext cx="11391900" cy="5477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7315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0565130" cy="731520"/>
          </a:xfrm>
        </p:spPr>
        <p:txBody>
          <a:bodyPr anchor="ctr">
            <a:normAutofit/>
          </a:bodyPr>
          <a:lstStyle>
            <a:lvl1pPr marL="274320"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462395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1" name="Picture 6" descr="ÐÐ°ÑÑÐ¸Ð½ÐºÐ¸ Ð¿Ð¾ Ð·Ð°Ð¿ÑÐ¾ÑÑ samsung logo whit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37764" r="16163" b="38270"/>
          <a:stretch/>
        </p:blipFill>
        <p:spPr bwMode="auto">
          <a:xfrm>
            <a:off x="10565130" y="125730"/>
            <a:ext cx="1516380" cy="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180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30780"/>
            <a:ext cx="9799320" cy="731520"/>
          </a:xfrm>
        </p:spPr>
        <p:txBody>
          <a:bodyPr anchor="ctr">
            <a:normAutofit/>
          </a:bodyPr>
          <a:lstStyle>
            <a:lvl1pPr marL="0"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6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28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42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25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02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1180" y="64801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A7867A8-D9EF-4D1E-BEA0-C01419C442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mmlab/mmdetecti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cebookresearch/Detectron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com/baiev" TargetMode="External"/><Relationship Id="rId2" Type="http://schemas.openxmlformats.org/officeDocument/2006/relationships/hyperlink" Target="mailto:o.baiev@samsung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L3. Instance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533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Oleksandr</a:t>
            </a:r>
            <a:r>
              <a:rPr lang="en-US" dirty="0" smtClean="0"/>
              <a:t> </a:t>
            </a:r>
            <a:r>
              <a:rPr lang="en-US" dirty="0" err="1" smtClean="0"/>
              <a:t>Baiev</a:t>
            </a:r>
            <a:r>
              <a:rPr lang="en-US" dirty="0" smtClean="0"/>
              <a:t>, PhD</a:t>
            </a:r>
          </a:p>
          <a:p>
            <a:r>
              <a:rPr lang="en-US" dirty="0" smtClean="0"/>
              <a:t>Head of Machine Perception Lab</a:t>
            </a:r>
          </a:p>
          <a:p>
            <a:r>
              <a:rPr lang="en-US" dirty="0" smtClean="0"/>
              <a:t>Samsung R&amp;D Institute Ukraine</a:t>
            </a:r>
          </a:p>
        </p:txBody>
      </p:sp>
    </p:spTree>
    <p:extLst>
      <p:ext uri="{BB962C8B-B14F-4D97-AF65-F5344CB8AC3E}">
        <p14:creationId xmlns:p14="http://schemas.microsoft.com/office/powerpoint/2010/main" val="32545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RoI</a:t>
            </a:r>
            <a:r>
              <a:rPr lang="en-US" dirty="0" smtClean="0"/>
              <a:t> Pooling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629" y="1430594"/>
            <a:ext cx="9782442" cy="42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4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Faster RCNN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172398"/>
            <a:ext cx="120167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[6] </a:t>
            </a:r>
            <a:r>
              <a:rPr lang="en-US" sz="1400" dirty="0" err="1" smtClean="0"/>
              <a:t>Shaoqing</a:t>
            </a:r>
            <a:r>
              <a:rPr lang="en-US" sz="1400" dirty="0" smtClean="0"/>
              <a:t> </a:t>
            </a:r>
            <a:r>
              <a:rPr lang="en-US" sz="1400" dirty="0"/>
              <a:t>Ren, </a:t>
            </a:r>
            <a:r>
              <a:rPr lang="en-US" sz="1400" dirty="0" err="1"/>
              <a:t>Kaiming</a:t>
            </a:r>
            <a:r>
              <a:rPr lang="en-US" sz="1400" dirty="0"/>
              <a:t> He, Ross </a:t>
            </a:r>
            <a:r>
              <a:rPr lang="en-US" sz="1400" dirty="0" err="1"/>
              <a:t>Girshick</a:t>
            </a:r>
            <a:r>
              <a:rPr lang="en-US" sz="1400" dirty="0"/>
              <a:t>, Jian Sun </a:t>
            </a:r>
            <a:r>
              <a:rPr lang="en-US" sz="1400" dirty="0" smtClean="0"/>
              <a:t>Faster </a:t>
            </a:r>
            <a:r>
              <a:rPr lang="en-US" sz="1400" dirty="0"/>
              <a:t>R-CNN: Towards Real-Time Object Detection with Region Proposal </a:t>
            </a:r>
            <a:r>
              <a:rPr lang="en-US" sz="1400" dirty="0" smtClean="0"/>
              <a:t>Networks (2015)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852128"/>
            <a:ext cx="809738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Different networks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026" name="Picture 2" descr="R-CNN family summary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0"/>
          <a:stretch/>
        </p:blipFill>
        <p:spPr bwMode="auto">
          <a:xfrm>
            <a:off x="2228902" y="1358822"/>
            <a:ext cx="8050724" cy="449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83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Cascaded-RCNN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3076" name="Picture 4" descr="Image result for cascaded rcn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14" b="19565"/>
          <a:stretch/>
        </p:blipFill>
        <p:spPr bwMode="auto">
          <a:xfrm>
            <a:off x="1388769" y="1706880"/>
            <a:ext cx="2543152" cy="326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scaded rcn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6" b="19565"/>
          <a:stretch/>
        </p:blipFill>
        <p:spPr bwMode="auto">
          <a:xfrm>
            <a:off x="6476819" y="1706881"/>
            <a:ext cx="4454071" cy="326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172398"/>
            <a:ext cx="107960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[7] </a:t>
            </a:r>
            <a:r>
              <a:rPr lang="en-US" sz="1400" dirty="0" err="1" smtClean="0"/>
              <a:t>Zhaowei</a:t>
            </a:r>
            <a:r>
              <a:rPr lang="en-US" sz="1400" dirty="0" smtClean="0"/>
              <a:t> </a:t>
            </a:r>
            <a:r>
              <a:rPr lang="en-US" sz="1400" dirty="0" err="1"/>
              <a:t>Cai</a:t>
            </a:r>
            <a:r>
              <a:rPr lang="en-US" sz="1400" dirty="0"/>
              <a:t>, </a:t>
            </a:r>
            <a:r>
              <a:rPr lang="en-US" sz="1400" dirty="0" err="1"/>
              <a:t>Nuno</a:t>
            </a:r>
            <a:r>
              <a:rPr lang="en-US" sz="1400" dirty="0"/>
              <a:t> </a:t>
            </a:r>
            <a:r>
              <a:rPr lang="en-US" sz="1400" dirty="0" err="1" smtClean="0"/>
              <a:t>Vasconcelos</a:t>
            </a:r>
            <a:r>
              <a:rPr lang="en-US" sz="1400" dirty="0" smtClean="0"/>
              <a:t> </a:t>
            </a:r>
            <a:r>
              <a:rPr lang="en-US" sz="1400" dirty="0"/>
              <a:t>Cascade R-CNN: Delving into High Quality Object </a:t>
            </a:r>
            <a:r>
              <a:rPr lang="en-US" sz="1400" dirty="0" smtClean="0"/>
              <a:t>Detection (2017)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92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 Pyramid Networks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146" name="Picture 2" descr="Image result for feature pyramid network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87"/>
          <a:stretch/>
        </p:blipFill>
        <p:spPr bwMode="auto">
          <a:xfrm>
            <a:off x="2555431" y="1368481"/>
            <a:ext cx="6506273" cy="386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172398"/>
            <a:ext cx="120167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[8] </a:t>
            </a:r>
            <a:r>
              <a:rPr lang="en-US" sz="1400" dirty="0" err="1" smtClean="0"/>
              <a:t>Tsung</a:t>
            </a:r>
            <a:r>
              <a:rPr lang="en-US" sz="1400" dirty="0" smtClean="0"/>
              <a:t>-Yi </a:t>
            </a:r>
            <a:r>
              <a:rPr lang="en-US" sz="1400" dirty="0"/>
              <a:t>Lin, Piotr </a:t>
            </a:r>
            <a:r>
              <a:rPr lang="en-US" sz="1400" dirty="0" err="1"/>
              <a:t>Dollár</a:t>
            </a:r>
            <a:r>
              <a:rPr lang="en-US" sz="1400" dirty="0"/>
              <a:t>, Ross </a:t>
            </a:r>
            <a:r>
              <a:rPr lang="en-US" sz="1400" dirty="0" err="1"/>
              <a:t>Girshick</a:t>
            </a:r>
            <a:r>
              <a:rPr lang="en-US" sz="1400" dirty="0"/>
              <a:t>, </a:t>
            </a:r>
            <a:r>
              <a:rPr lang="en-US" sz="1400" dirty="0" err="1"/>
              <a:t>Kaiming</a:t>
            </a:r>
            <a:r>
              <a:rPr lang="en-US" sz="1400" dirty="0"/>
              <a:t> He, </a:t>
            </a:r>
            <a:r>
              <a:rPr lang="en-US" sz="1400" dirty="0" err="1"/>
              <a:t>Bharath</a:t>
            </a:r>
            <a:r>
              <a:rPr lang="en-US" sz="1400" dirty="0"/>
              <a:t> </a:t>
            </a:r>
            <a:r>
              <a:rPr lang="en-US" sz="1400" dirty="0" err="1"/>
              <a:t>Hariharan</a:t>
            </a:r>
            <a:r>
              <a:rPr lang="en-US" sz="1400" dirty="0"/>
              <a:t>, Serge </a:t>
            </a:r>
            <a:r>
              <a:rPr lang="en-US" sz="1400" dirty="0" err="1" smtClean="0"/>
              <a:t>Belongie</a:t>
            </a:r>
            <a:r>
              <a:rPr lang="en-US" sz="1400" dirty="0" smtClean="0"/>
              <a:t> Feature </a:t>
            </a:r>
            <a:r>
              <a:rPr lang="en-US" sz="1400" dirty="0"/>
              <a:t>Pyramid Networks for Object </a:t>
            </a:r>
            <a:r>
              <a:rPr lang="en-US" sz="1400" dirty="0" smtClean="0"/>
              <a:t>Detection (2017)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84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Deformable Convolutions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1266" name="Picture 2" descr="Image result for deformable convoluti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45"/>
          <a:stretch/>
        </p:blipFill>
        <p:spPr bwMode="auto">
          <a:xfrm>
            <a:off x="1996500" y="881063"/>
            <a:ext cx="7992626" cy="46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172398"/>
            <a:ext cx="12003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[9] </a:t>
            </a:r>
            <a:r>
              <a:rPr lang="en-US" sz="1400" dirty="0" err="1" smtClean="0"/>
              <a:t>Jifeng</a:t>
            </a:r>
            <a:r>
              <a:rPr lang="en-US" sz="1400" dirty="0" smtClean="0"/>
              <a:t> </a:t>
            </a:r>
            <a:r>
              <a:rPr lang="en-US" sz="1400" dirty="0"/>
              <a:t>Dai, </a:t>
            </a:r>
            <a:r>
              <a:rPr lang="en-US" sz="1400" dirty="0" err="1"/>
              <a:t>Haozhi</a:t>
            </a:r>
            <a:r>
              <a:rPr lang="en-US" sz="1400" dirty="0"/>
              <a:t> Qi, </a:t>
            </a:r>
            <a:r>
              <a:rPr lang="en-US" sz="1400" dirty="0" err="1"/>
              <a:t>Yuwen</a:t>
            </a:r>
            <a:r>
              <a:rPr lang="en-US" sz="1400" dirty="0"/>
              <a:t> </a:t>
            </a:r>
            <a:r>
              <a:rPr lang="en-US" sz="1400" dirty="0" err="1"/>
              <a:t>Xiong</a:t>
            </a:r>
            <a:r>
              <a:rPr lang="en-US" sz="1400" dirty="0"/>
              <a:t>, Yi Li, </a:t>
            </a:r>
            <a:r>
              <a:rPr lang="en-US" sz="1400" dirty="0" err="1"/>
              <a:t>Guodong</a:t>
            </a:r>
            <a:r>
              <a:rPr lang="en-US" sz="1400" dirty="0"/>
              <a:t> Zhang, Han Hu, </a:t>
            </a:r>
            <a:r>
              <a:rPr lang="en-US" sz="1400" dirty="0" err="1"/>
              <a:t>Yichen</a:t>
            </a:r>
            <a:r>
              <a:rPr lang="en-US" sz="1400" dirty="0"/>
              <a:t> </a:t>
            </a:r>
            <a:r>
              <a:rPr lang="en-US" sz="1400" dirty="0" smtClean="0"/>
              <a:t>Wei </a:t>
            </a:r>
            <a:r>
              <a:rPr lang="en-US" sz="1400" dirty="0"/>
              <a:t>Deformable Convolutional </a:t>
            </a:r>
            <a:r>
              <a:rPr lang="en-US" sz="1400" dirty="0" smtClean="0"/>
              <a:t>Networks (2017)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171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8" name="Picture 2" descr="http://pjreddie.com/media/image/model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754524"/>
            <a:ext cx="9115425" cy="54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18916" y="5148072"/>
            <a:ext cx="47804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YOLO – You Only Look Once</a:t>
            </a:r>
          </a:p>
          <a:p>
            <a:r>
              <a:rPr lang="en-US" sz="3200" dirty="0" smtClean="0"/>
              <a:t>63.4 </a:t>
            </a:r>
            <a:r>
              <a:rPr lang="en-US" sz="3200" dirty="0" err="1" smtClean="0"/>
              <a:t>mAP</a:t>
            </a:r>
            <a:r>
              <a:rPr lang="en-US" sz="3200" dirty="0" smtClean="0"/>
              <a:t>, 45fps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0" y="6171988"/>
            <a:ext cx="11055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[10] Joseph </a:t>
            </a:r>
            <a:r>
              <a:rPr lang="en-US" sz="1400" dirty="0" err="1"/>
              <a:t>Redmon</a:t>
            </a:r>
            <a:r>
              <a:rPr lang="en-US" sz="1400" dirty="0"/>
              <a:t>, Santosh </a:t>
            </a:r>
            <a:r>
              <a:rPr lang="en-US" sz="1400" dirty="0" err="1"/>
              <a:t>Divvala</a:t>
            </a:r>
            <a:r>
              <a:rPr lang="en-US" sz="1400" dirty="0"/>
              <a:t>, Ross </a:t>
            </a:r>
            <a:r>
              <a:rPr lang="en-US" sz="1400" dirty="0" err="1"/>
              <a:t>Girshick</a:t>
            </a:r>
            <a:r>
              <a:rPr lang="en-US" sz="1400" dirty="0"/>
              <a:t>, and Ali </a:t>
            </a:r>
            <a:r>
              <a:rPr lang="en-US" sz="1400" dirty="0" err="1" smtClean="0"/>
              <a:t>Farhadi</a:t>
            </a:r>
            <a:r>
              <a:rPr lang="en-US" sz="1400" dirty="0" smtClean="0"/>
              <a:t> You </a:t>
            </a:r>
            <a:r>
              <a:rPr lang="en-US" sz="1400" dirty="0"/>
              <a:t>Only Look Once: Unified, Real-Time Object </a:t>
            </a:r>
            <a:r>
              <a:rPr lang="en-US" sz="1400" dirty="0" smtClean="0"/>
              <a:t>Detection (2016)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043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 Stage Detector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853450"/>
            <a:ext cx="7467598" cy="2808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643715"/>
            <a:ext cx="7468642" cy="24958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78121"/>
            <a:ext cx="11655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[11] Wei </a:t>
            </a:r>
            <a:r>
              <a:rPr lang="en-US" sz="1400" dirty="0"/>
              <a:t>Liu, </a:t>
            </a:r>
            <a:r>
              <a:rPr lang="en-US" sz="1400" dirty="0" err="1"/>
              <a:t>Dragomir</a:t>
            </a:r>
            <a:r>
              <a:rPr lang="en-US" sz="1400" dirty="0"/>
              <a:t> </a:t>
            </a:r>
            <a:r>
              <a:rPr lang="en-US" sz="1400" dirty="0" err="1"/>
              <a:t>Anguelov</a:t>
            </a:r>
            <a:r>
              <a:rPr lang="en-US" sz="1400" dirty="0"/>
              <a:t>, </a:t>
            </a:r>
            <a:r>
              <a:rPr lang="en-US" sz="1400" dirty="0" err="1"/>
              <a:t>Dumitru</a:t>
            </a:r>
            <a:r>
              <a:rPr lang="en-US" sz="1400" dirty="0"/>
              <a:t> </a:t>
            </a:r>
            <a:r>
              <a:rPr lang="en-US" sz="1400" dirty="0" err="1"/>
              <a:t>Erhan</a:t>
            </a:r>
            <a:r>
              <a:rPr lang="en-US" sz="1400" dirty="0"/>
              <a:t>, Christian </a:t>
            </a:r>
            <a:r>
              <a:rPr lang="en-US" sz="1400" dirty="0" err="1"/>
              <a:t>Szegedy</a:t>
            </a:r>
            <a:r>
              <a:rPr lang="en-US" sz="1400" dirty="0"/>
              <a:t>, Scott Reed, Cheng-Yang Fu, Alexander C. </a:t>
            </a:r>
            <a:r>
              <a:rPr lang="en-US" sz="1400" dirty="0" smtClean="0"/>
              <a:t>Berg SSD</a:t>
            </a:r>
            <a:r>
              <a:rPr lang="en-US" sz="1400" dirty="0"/>
              <a:t>: Single Shot </a:t>
            </a:r>
            <a:r>
              <a:rPr lang="en-US" sz="1400" dirty="0" err="1"/>
              <a:t>MultiBox</a:t>
            </a:r>
            <a:r>
              <a:rPr lang="en-US" sz="1400" dirty="0"/>
              <a:t> </a:t>
            </a:r>
            <a:r>
              <a:rPr lang="en-US" sz="1400" dirty="0" smtClean="0"/>
              <a:t>Detector (2015)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414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RefineDet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7170" name="Picture 2" descr="Image result for RefineDe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64" y="744220"/>
            <a:ext cx="9772897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172398"/>
            <a:ext cx="114086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[12] </a:t>
            </a:r>
            <a:r>
              <a:rPr lang="en-US" sz="1400" dirty="0" err="1" smtClean="0"/>
              <a:t>Shifeng</a:t>
            </a:r>
            <a:r>
              <a:rPr lang="en-US" sz="1400" dirty="0" smtClean="0"/>
              <a:t> </a:t>
            </a:r>
            <a:r>
              <a:rPr lang="en-US" sz="1400" dirty="0"/>
              <a:t>Zhang, </a:t>
            </a:r>
            <a:r>
              <a:rPr lang="en-US" sz="1400" dirty="0" err="1"/>
              <a:t>Longyin</a:t>
            </a:r>
            <a:r>
              <a:rPr lang="en-US" sz="1400" dirty="0"/>
              <a:t> Wen, Xiao </a:t>
            </a:r>
            <a:r>
              <a:rPr lang="en-US" sz="1400" dirty="0" err="1"/>
              <a:t>Bian</a:t>
            </a:r>
            <a:r>
              <a:rPr lang="en-US" sz="1400" dirty="0"/>
              <a:t>, Zhen Lei, Stan Z. </a:t>
            </a:r>
            <a:r>
              <a:rPr lang="en-US" sz="1400" dirty="0" smtClean="0"/>
              <a:t>Li Single-Shot </a:t>
            </a:r>
            <a:r>
              <a:rPr lang="en-US" sz="1400" dirty="0"/>
              <a:t>Refinement Neural Network for Object </a:t>
            </a:r>
            <a:r>
              <a:rPr lang="en-US" sz="1400" dirty="0" smtClean="0"/>
              <a:t>Detection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06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Anchor-less detectors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8509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[13] </a:t>
            </a:r>
            <a:r>
              <a:rPr lang="en-US" sz="1400" dirty="0" err="1"/>
              <a:t>Hei</a:t>
            </a:r>
            <a:r>
              <a:rPr lang="en-US" sz="1400" dirty="0"/>
              <a:t> Law, </a:t>
            </a:r>
            <a:r>
              <a:rPr lang="en-US" sz="1400" dirty="0" err="1"/>
              <a:t>Jia</a:t>
            </a:r>
            <a:r>
              <a:rPr lang="en-US" sz="1400" dirty="0"/>
              <a:t> Deng </a:t>
            </a:r>
            <a:r>
              <a:rPr lang="en-US" sz="1400" dirty="0" err="1" smtClean="0"/>
              <a:t>CornerNet</a:t>
            </a:r>
            <a:r>
              <a:rPr lang="en-US" sz="1400" dirty="0"/>
              <a:t>: Detecting Objects as Paired </a:t>
            </a:r>
            <a:r>
              <a:rPr lang="en-US" sz="1400" dirty="0" err="1" smtClean="0"/>
              <a:t>Keypoints</a:t>
            </a:r>
            <a:endParaRPr lang="en-US" sz="1400" dirty="0"/>
          </a:p>
        </p:txBody>
      </p:sp>
      <p:pic>
        <p:nvPicPr>
          <p:cNvPr id="8196" name="Picture 4" descr="Image result for cornernet detection top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72" y="1305122"/>
            <a:ext cx="844867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8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L1. Introduction to Computer Vision</a:t>
            </a:r>
          </a:p>
          <a:p>
            <a:endParaRPr lang="en-US" dirty="0"/>
          </a:p>
          <a:p>
            <a:r>
              <a:rPr lang="en-US" dirty="0"/>
              <a:t>L2. Basics of Deep Learning for Computer Vision</a:t>
            </a:r>
          </a:p>
          <a:p>
            <a:endParaRPr lang="en-US" dirty="0"/>
          </a:p>
          <a:p>
            <a:r>
              <a:rPr lang="en-US" dirty="0"/>
              <a:t>P1. </a:t>
            </a:r>
            <a:r>
              <a:rPr lang="en-US" dirty="0" err="1"/>
              <a:t>Tensorflow</a:t>
            </a:r>
            <a:r>
              <a:rPr lang="en-US" dirty="0"/>
              <a:t> basics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L3. Instance Recognition</a:t>
            </a:r>
          </a:p>
          <a:p>
            <a:endParaRPr lang="en-US" dirty="0"/>
          </a:p>
          <a:p>
            <a:r>
              <a:rPr lang="en-US" dirty="0"/>
              <a:t>P2. Train Simple Model</a:t>
            </a:r>
          </a:p>
          <a:p>
            <a:endParaRPr lang="en-US" dirty="0"/>
          </a:p>
          <a:p>
            <a:r>
              <a:rPr lang="en-US" dirty="0"/>
              <a:t>P3. Model Improvement. Pre-trained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 on COCO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89" y="1451827"/>
            <a:ext cx="9497750" cy="3924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97739" y="2595716"/>
            <a:ext cx="22850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CascadedRCNN</a:t>
            </a:r>
            <a:endParaRPr lang="en-US" dirty="0" smtClean="0"/>
          </a:p>
          <a:p>
            <a:r>
              <a:rPr lang="en-US" dirty="0" smtClean="0"/>
              <a:t>+ Deform </a:t>
            </a:r>
            <a:r>
              <a:rPr lang="en-US" dirty="0" err="1" smtClean="0"/>
              <a:t>Conv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/>
              <a:t>Hybrid Task Cascade</a:t>
            </a:r>
          </a:p>
          <a:p>
            <a:r>
              <a:rPr lang="en-US" dirty="0" smtClean="0"/>
              <a:t>-&gt; 50.7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76985" y="5773816"/>
            <a:ext cx="4805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https://github.com/open-mmlab/mmdetection 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://github.com/facebookresearch/Detectron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8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Instance Segmentation. Mask RCNN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63" y="1329601"/>
            <a:ext cx="9926765" cy="44728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8509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[14] </a:t>
            </a:r>
            <a:r>
              <a:rPr lang="en-US" sz="1400" dirty="0" err="1" smtClean="0"/>
              <a:t>Kaiming</a:t>
            </a:r>
            <a:r>
              <a:rPr lang="en-US" sz="1400" dirty="0" smtClean="0"/>
              <a:t> </a:t>
            </a:r>
            <a:r>
              <a:rPr lang="en-US" sz="1400" dirty="0"/>
              <a:t>He, Georgia </a:t>
            </a:r>
            <a:r>
              <a:rPr lang="en-US" sz="1400" dirty="0" err="1"/>
              <a:t>Gkioxari</a:t>
            </a:r>
            <a:r>
              <a:rPr lang="en-US" sz="1400" dirty="0"/>
              <a:t>, Piotr </a:t>
            </a:r>
            <a:r>
              <a:rPr lang="en-US" sz="1400" dirty="0" err="1"/>
              <a:t>Dollár</a:t>
            </a:r>
            <a:r>
              <a:rPr lang="en-US" sz="1400" dirty="0"/>
              <a:t>, Ross </a:t>
            </a:r>
            <a:r>
              <a:rPr lang="en-US" sz="1400" dirty="0" err="1"/>
              <a:t>Girshick</a:t>
            </a:r>
            <a:r>
              <a:rPr lang="en-US" sz="1400" dirty="0"/>
              <a:t> </a:t>
            </a:r>
            <a:r>
              <a:rPr lang="en-US" sz="1400" dirty="0" smtClean="0"/>
              <a:t>Mask R-CNN (2017)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02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Semantic Segmentation. U-Net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9218" name="Picture 2" descr="Related imag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7" b="19360"/>
          <a:stretch/>
        </p:blipFill>
        <p:spPr bwMode="auto">
          <a:xfrm>
            <a:off x="2087246" y="1212705"/>
            <a:ext cx="7353934" cy="44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172398"/>
            <a:ext cx="93543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[15] Olaf </a:t>
            </a:r>
            <a:r>
              <a:rPr lang="en-US" sz="1400" dirty="0" err="1"/>
              <a:t>Ronneberger</a:t>
            </a:r>
            <a:r>
              <a:rPr lang="en-US" sz="1400" dirty="0"/>
              <a:t>, Philipp Fischer, Thomas </a:t>
            </a:r>
            <a:r>
              <a:rPr lang="en-US" sz="1400" dirty="0" err="1" smtClean="0"/>
              <a:t>Brox</a:t>
            </a:r>
            <a:r>
              <a:rPr lang="en-US" sz="1400" dirty="0" smtClean="0"/>
              <a:t> U-Net</a:t>
            </a:r>
            <a:r>
              <a:rPr lang="en-US" sz="1400" dirty="0"/>
              <a:t>: Convolutional Networks for Biomedical Image </a:t>
            </a:r>
            <a:r>
              <a:rPr lang="en-US" sz="1400" dirty="0" smtClean="0"/>
              <a:t>Segmentation (2015)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564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Panoptic Segmentation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0242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946" y="1151161"/>
            <a:ext cx="8039734" cy="49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185098"/>
            <a:ext cx="10905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/>
              <a:t>[16] </a:t>
            </a:r>
            <a:r>
              <a:rPr lang="en-US" sz="1400" dirty="0" smtClean="0"/>
              <a:t>Alexander </a:t>
            </a:r>
            <a:r>
              <a:rPr lang="en-US" sz="1400" dirty="0" err="1"/>
              <a:t>Kirillov</a:t>
            </a:r>
            <a:r>
              <a:rPr lang="en-US" sz="1400" dirty="0"/>
              <a:t>, </a:t>
            </a:r>
            <a:r>
              <a:rPr lang="en-US" sz="1400" dirty="0" err="1"/>
              <a:t>Kaiming</a:t>
            </a:r>
            <a:r>
              <a:rPr lang="en-US" sz="1400" dirty="0"/>
              <a:t> He, Ross </a:t>
            </a:r>
            <a:r>
              <a:rPr lang="en-US" sz="1400" dirty="0" err="1"/>
              <a:t>Girshick</a:t>
            </a:r>
            <a:r>
              <a:rPr lang="en-US" sz="1400" dirty="0"/>
              <a:t>, Carsten </a:t>
            </a:r>
            <a:r>
              <a:rPr lang="en-US" sz="1400" dirty="0" err="1"/>
              <a:t>Rother</a:t>
            </a:r>
            <a:r>
              <a:rPr lang="en-US" sz="1400" dirty="0"/>
              <a:t>, Piotr </a:t>
            </a:r>
            <a:r>
              <a:rPr lang="en-US" sz="1400" dirty="0" err="1" smtClean="0"/>
              <a:t>Dollár</a:t>
            </a:r>
            <a:r>
              <a:rPr lang="en-US" sz="1400" dirty="0" smtClean="0"/>
              <a:t> </a:t>
            </a:r>
            <a:r>
              <a:rPr lang="en-US" sz="1400" dirty="0"/>
              <a:t>Panoptic </a:t>
            </a:r>
            <a:r>
              <a:rPr lang="en-US" sz="1400" dirty="0" smtClean="0"/>
              <a:t>Segmentation (2018)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771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Oleksandr</a:t>
            </a:r>
            <a:r>
              <a:rPr lang="en-US" dirty="0" smtClean="0"/>
              <a:t> </a:t>
            </a:r>
            <a:r>
              <a:rPr lang="en-US" dirty="0" err="1" smtClean="0"/>
              <a:t>Baiev</a:t>
            </a:r>
            <a:r>
              <a:rPr lang="en-US" dirty="0" smtClean="0"/>
              <a:t>, PhD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Head of Machine Perception Lab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Samsung R&amp;D Institute Ukraine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o.baiev@samsung.com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hlinkClick r:id="rId3"/>
              </a:rPr>
              <a:t>http://facebook.com/baiev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Feel Free to Contact Me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 Detection. Bounding Box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827" y="799780"/>
            <a:ext cx="3667637" cy="3677163"/>
          </a:xfrm>
          <a:prstGeom prst="rect">
            <a:avLst/>
          </a:prstGeom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6" y="1064552"/>
            <a:ext cx="8144255" cy="45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211428" y="1440917"/>
            <a:ext cx="2139696" cy="1655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51124" y="1418182"/>
            <a:ext cx="1947672" cy="13760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47492" y="4046957"/>
            <a:ext cx="1941576" cy="7197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13380" y="3395192"/>
            <a:ext cx="1898904" cy="95351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15404" y="1064552"/>
            <a:ext cx="1069847" cy="147364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88584" y="2268450"/>
            <a:ext cx="313945" cy="9189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54698" y="2436152"/>
            <a:ext cx="313945" cy="7512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996" y="3134653"/>
            <a:ext cx="7946136" cy="25095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2610" y="3317724"/>
            <a:ext cx="960882" cy="374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2168" y="3395192"/>
            <a:ext cx="1843659" cy="489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8532" y="3538580"/>
            <a:ext cx="1987295" cy="489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5627" y="3690980"/>
            <a:ext cx="1472185" cy="489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5627" y="3923195"/>
            <a:ext cx="1472185" cy="409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9050" y="4180311"/>
            <a:ext cx="1508762" cy="596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5081" y="4480979"/>
            <a:ext cx="1380746" cy="464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4476" y="4544673"/>
            <a:ext cx="1787655" cy="548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54698" y="3527846"/>
            <a:ext cx="663326" cy="239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584354" y="3445358"/>
            <a:ext cx="663326" cy="2021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521811" y="4504443"/>
            <a:ext cx="1136905" cy="6027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037679" y="3404399"/>
            <a:ext cx="327662" cy="92831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66650" y="4793720"/>
            <a:ext cx="3954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1D2125"/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>
                <a:solidFill>
                  <a:srgbClr val="1D2125"/>
                </a:solidFill>
                <a:latin typeface="Consolas" panose="020B0609020204030204" pitchFamily="49" charset="0"/>
              </a:rPr>
              <a:t>nnotation {</a:t>
            </a:r>
            <a:endParaRPr lang="en-US" dirty="0">
              <a:solidFill>
                <a:srgbClr val="1D2125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dirty="0" smtClean="0">
                <a:solidFill>
                  <a:srgbClr val="003366"/>
                </a:solidFill>
                <a:latin typeface="Consolas" panose="020B0609020204030204" pitchFamily="49" charset="0"/>
              </a:rPr>
              <a:t>   "</a:t>
            </a:r>
            <a:r>
              <a:rPr lang="en-US" dirty="0" err="1" smtClean="0">
                <a:solidFill>
                  <a:srgbClr val="003366"/>
                </a:solidFill>
                <a:latin typeface="Consolas" panose="020B0609020204030204" pitchFamily="49" charset="0"/>
              </a:rPr>
              <a:t>image_id</a:t>
            </a:r>
            <a:r>
              <a:rPr lang="en-US" dirty="0" smtClean="0">
                <a:solidFill>
                  <a:srgbClr val="003366"/>
                </a:solidFill>
                <a:latin typeface="Consolas" panose="020B0609020204030204" pitchFamily="49" charset="0"/>
              </a:rPr>
              <a:t>“ </a:t>
            </a:r>
            <a:r>
              <a:rPr lang="en-US" dirty="0" smtClean="0">
                <a:solidFill>
                  <a:srgbClr val="88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88000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880000"/>
                </a:solidFill>
                <a:latin typeface="Consolas" panose="020B0609020204030204" pitchFamily="49" charset="0"/>
              </a:rPr>
              <a:t>,</a:t>
            </a:r>
          </a:p>
          <a:p>
            <a:pPr algn="just"/>
            <a:r>
              <a:rPr lang="en-US" dirty="0" smtClean="0">
                <a:solidFill>
                  <a:srgbClr val="003366"/>
                </a:solidFill>
                <a:latin typeface="Consolas" panose="020B0609020204030204" pitchFamily="49" charset="0"/>
              </a:rPr>
              <a:t>   "</a:t>
            </a:r>
            <a:r>
              <a:rPr lang="en-US" dirty="0" err="1" smtClean="0">
                <a:solidFill>
                  <a:srgbClr val="003366"/>
                </a:solidFill>
                <a:latin typeface="Consolas" panose="020B0609020204030204" pitchFamily="49" charset="0"/>
              </a:rPr>
              <a:t>category_id</a:t>
            </a:r>
            <a:r>
              <a:rPr lang="en-US" dirty="0" smtClean="0">
                <a:solidFill>
                  <a:srgbClr val="88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880000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</a:p>
          <a:p>
            <a:pPr algn="just"/>
            <a:r>
              <a:rPr lang="en-US" dirty="0">
                <a:solidFill>
                  <a:srgbClr val="003366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3366"/>
                </a:solidFill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003366"/>
                </a:solidFill>
                <a:latin typeface="Consolas" panose="020B0609020204030204" pitchFamily="49" charset="0"/>
              </a:rPr>
              <a:t>bbox</a:t>
            </a:r>
            <a:r>
              <a:rPr lang="en-US" dirty="0" smtClean="0">
                <a:solidFill>
                  <a:srgbClr val="003366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88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88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880000"/>
                </a:solidFill>
                <a:latin typeface="Consolas" panose="020B0609020204030204" pitchFamily="49" charset="0"/>
              </a:rPr>
              <a:t>x,y,width,height</a:t>
            </a:r>
            <a:r>
              <a:rPr lang="en-US" dirty="0" smtClean="0">
                <a:solidFill>
                  <a:srgbClr val="880000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rgbClr val="880000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dirty="0" smtClean="0">
                <a:solidFill>
                  <a:srgbClr val="1D2125"/>
                </a:solidFill>
                <a:latin typeface="Consolas" panose="020B0609020204030204" pitchFamily="49" charset="0"/>
              </a:rPr>
              <a:t>}</a:t>
            </a:r>
            <a:endParaRPr lang="en-US" b="0" i="0" dirty="0">
              <a:solidFill>
                <a:srgbClr val="1D212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67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Measure Success? - </a:t>
            </a:r>
            <a:r>
              <a:rPr lang="en-US" dirty="0" err="1"/>
              <a:t>IoU</a:t>
            </a:r>
            <a:r>
              <a:rPr lang="en-US" dirty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4340" name="Picture 4" descr="Image result for intersection over un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9" y="1747554"/>
            <a:ext cx="3956582" cy="30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722" y="1621456"/>
            <a:ext cx="3248478" cy="1981477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59142" y="3978659"/>
            <a:ext cx="475363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9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88" y="1165123"/>
            <a:ext cx="6053701" cy="17214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Metrics for Object Detection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5688" y="3280056"/>
            <a:ext cx="5754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edium-content-serif-font"/>
              </a:rPr>
              <a:t>Precision</a:t>
            </a:r>
            <a:r>
              <a:rPr lang="en-US" dirty="0">
                <a:latin typeface="medium-content-serif-font"/>
              </a:rPr>
              <a:t> measures how accurate is your </a:t>
            </a:r>
            <a:r>
              <a:rPr lang="en-US" dirty="0" smtClean="0">
                <a:latin typeface="medium-content-serif-font"/>
              </a:rPr>
              <a:t>predictions.</a:t>
            </a:r>
            <a:endParaRPr lang="en-US" dirty="0">
              <a:latin typeface="medium-content-serif-font"/>
            </a:endParaRPr>
          </a:p>
          <a:p>
            <a:r>
              <a:rPr lang="en-US" b="1" dirty="0">
                <a:latin typeface="medium-content-serif-font"/>
              </a:rPr>
              <a:t>Recall</a:t>
            </a:r>
            <a:r>
              <a:rPr lang="en-US" dirty="0">
                <a:latin typeface="medium-content-serif-font"/>
              </a:rPr>
              <a:t> measures how good you find all the positives</a:t>
            </a:r>
            <a:r>
              <a:rPr lang="en-US" dirty="0" smtClean="0">
                <a:latin typeface="medium-content-serif-font"/>
              </a:rPr>
              <a:t>.</a:t>
            </a:r>
            <a:endParaRPr lang="en-US" b="0" i="0" dirty="0">
              <a:effectLst/>
              <a:latin typeface="medium-content-serif-fon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252" y="2150237"/>
            <a:ext cx="5553850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9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Detection. Region Proposals Approach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" y="1315275"/>
            <a:ext cx="8144255" cy="45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41180" y="1892808"/>
            <a:ext cx="184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Classes to detect:</a:t>
            </a:r>
          </a:p>
          <a:p>
            <a:r>
              <a:rPr lang="en-US" dirty="0" smtClean="0"/>
              <a:t>Cat</a:t>
            </a:r>
            <a:endParaRPr lang="en-US" dirty="0"/>
          </a:p>
          <a:p>
            <a:r>
              <a:rPr lang="en-US" dirty="0" smtClean="0"/>
              <a:t>Display</a:t>
            </a:r>
          </a:p>
          <a:p>
            <a:r>
              <a:rPr lang="en-US" dirty="0" smtClean="0"/>
              <a:t>Keyboard</a:t>
            </a:r>
          </a:p>
          <a:p>
            <a:r>
              <a:rPr lang="en-US" dirty="0" smtClean="0"/>
              <a:t>Bicycle</a:t>
            </a:r>
          </a:p>
          <a:p>
            <a:r>
              <a:rPr lang="en-US" dirty="0" smtClean="0"/>
              <a:t>Table</a:t>
            </a:r>
          </a:p>
          <a:p>
            <a:r>
              <a:rPr lang="en-US" dirty="0" smtClean="0"/>
              <a:t>Book</a:t>
            </a:r>
          </a:p>
          <a:p>
            <a:r>
              <a:rPr lang="en-US" dirty="0" smtClean="0"/>
              <a:t>Bottle</a:t>
            </a:r>
          </a:p>
          <a:p>
            <a:r>
              <a:rPr lang="en-US" dirty="0" smtClean="0"/>
              <a:t>Guitar</a:t>
            </a:r>
          </a:p>
        </p:txBody>
      </p:sp>
    </p:spTree>
    <p:extLst>
      <p:ext uri="{BB962C8B-B14F-4D97-AF65-F5344CB8AC3E}">
        <p14:creationId xmlns:p14="http://schemas.microsoft.com/office/powerpoint/2010/main" val="275376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Detection. Region Proposals Approach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551176"/>
            <a:ext cx="2013144" cy="113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12464" y="1858622"/>
            <a:ext cx="1883664" cy="8556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Proposals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2464" y="3361953"/>
            <a:ext cx="1883664" cy="8556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52794" y="3357777"/>
            <a:ext cx="1883664" cy="8556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RoI</a:t>
            </a:r>
            <a:r>
              <a:rPr lang="en-US" dirty="0" smtClean="0"/>
              <a:t> Features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 flipV="1">
            <a:off x="2470345" y="2286469"/>
            <a:ext cx="1242119" cy="830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8" idx="1"/>
          </p:cNvCxnSpPr>
          <p:nvPr/>
        </p:nvCxnSpPr>
        <p:spPr>
          <a:xfrm>
            <a:off x="2470345" y="3117373"/>
            <a:ext cx="1242119" cy="672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4654296" y="2714316"/>
            <a:ext cx="0" cy="647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10" idx="1"/>
          </p:cNvCxnSpPr>
          <p:nvPr/>
        </p:nvCxnSpPr>
        <p:spPr>
          <a:xfrm flipV="1">
            <a:off x="5596128" y="3785624"/>
            <a:ext cx="756666" cy="41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993124" y="3357777"/>
            <a:ext cx="1883664" cy="8556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RoI</a:t>
            </a:r>
            <a:r>
              <a:rPr lang="en-US" dirty="0" smtClean="0"/>
              <a:t> Class &amp;</a:t>
            </a:r>
          </a:p>
          <a:p>
            <a:pPr algn="ctr"/>
            <a:r>
              <a:rPr lang="en-US" dirty="0" err="1" smtClean="0"/>
              <a:t>RoI</a:t>
            </a:r>
            <a:r>
              <a:rPr lang="en-US" dirty="0" smtClean="0"/>
              <a:t> refinement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0" idx="3"/>
            <a:endCxn id="23" idx="1"/>
          </p:cNvCxnSpPr>
          <p:nvPr/>
        </p:nvCxnSpPr>
        <p:spPr>
          <a:xfrm>
            <a:off x="8236458" y="3785624"/>
            <a:ext cx="7566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852160" y="1824866"/>
            <a:ext cx="3589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</a:t>
            </a:r>
          </a:p>
          <a:p>
            <a:r>
              <a:rPr lang="en-US" dirty="0" smtClean="0"/>
              <a:t>Selective search [1], Edge Boxes [2]</a:t>
            </a:r>
          </a:p>
          <a:p>
            <a:r>
              <a:rPr lang="en-US" dirty="0" smtClean="0"/>
              <a:t>Dense: </a:t>
            </a:r>
            <a:r>
              <a:rPr lang="en-US" dirty="0" err="1" smtClean="0"/>
              <a:t>MultiBox</a:t>
            </a:r>
            <a:r>
              <a:rPr lang="en-US" dirty="0" smtClean="0"/>
              <a:t>[3], Anchors [4]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5534592"/>
            <a:ext cx="115140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[1] J.R.R</a:t>
            </a:r>
            <a:r>
              <a:rPr lang="en-US" sz="1400" dirty="0"/>
              <a:t>. </a:t>
            </a:r>
            <a:r>
              <a:rPr lang="en-US" sz="1400" dirty="0" err="1" smtClean="0"/>
              <a:t>Uijlings</a:t>
            </a:r>
            <a:r>
              <a:rPr lang="en-US" sz="1400" dirty="0" smtClean="0"/>
              <a:t>, </a:t>
            </a:r>
            <a:r>
              <a:rPr lang="en-US" sz="1400" dirty="0"/>
              <a:t>K.E.A. van de </a:t>
            </a:r>
            <a:r>
              <a:rPr lang="en-US" sz="1400" dirty="0" smtClean="0"/>
              <a:t>Sande, </a:t>
            </a:r>
            <a:r>
              <a:rPr lang="en-US" sz="1400" dirty="0"/>
              <a:t>T. </a:t>
            </a:r>
            <a:r>
              <a:rPr lang="en-US" sz="1400" dirty="0" err="1" smtClean="0"/>
              <a:t>Gevers</a:t>
            </a:r>
            <a:r>
              <a:rPr lang="en-US" sz="1400" dirty="0" smtClean="0"/>
              <a:t>, </a:t>
            </a:r>
            <a:r>
              <a:rPr lang="en-US" sz="1400" dirty="0"/>
              <a:t>and A.W.M. </a:t>
            </a:r>
            <a:r>
              <a:rPr lang="en-US" sz="1400" dirty="0" err="1" smtClean="0"/>
              <a:t>Smeulders</a:t>
            </a:r>
            <a:r>
              <a:rPr lang="en-US" sz="1400" dirty="0" smtClean="0"/>
              <a:t> </a:t>
            </a:r>
            <a:r>
              <a:rPr lang="en-US" sz="1400" dirty="0"/>
              <a:t>Selective Search for Object </a:t>
            </a:r>
            <a:r>
              <a:rPr lang="en-US" sz="1400" dirty="0" smtClean="0"/>
              <a:t>Recognition (2012)</a:t>
            </a:r>
          </a:p>
          <a:p>
            <a:r>
              <a:rPr lang="en-US" sz="1400" dirty="0" smtClean="0"/>
              <a:t>[2] </a:t>
            </a:r>
            <a:r>
              <a:rPr lang="en-US" sz="1400" dirty="0"/>
              <a:t>C. Lawrence </a:t>
            </a:r>
            <a:r>
              <a:rPr lang="en-US" sz="1400" dirty="0" err="1"/>
              <a:t>Zitnick</a:t>
            </a:r>
            <a:r>
              <a:rPr lang="en-US" sz="1400" dirty="0"/>
              <a:t> and Piotr </a:t>
            </a:r>
            <a:r>
              <a:rPr lang="en-US" sz="1400" dirty="0" err="1" smtClean="0"/>
              <a:t>Doll´ar</a:t>
            </a:r>
            <a:r>
              <a:rPr lang="en-US" sz="1400" dirty="0" smtClean="0"/>
              <a:t> Edge </a:t>
            </a:r>
            <a:r>
              <a:rPr lang="en-US" sz="1400" dirty="0"/>
              <a:t>Boxes: </a:t>
            </a:r>
            <a:r>
              <a:rPr lang="en-US" sz="1400" dirty="0" smtClean="0"/>
              <a:t>Locating Object </a:t>
            </a:r>
            <a:r>
              <a:rPr lang="en-US" sz="1400" dirty="0"/>
              <a:t>Proposals from </a:t>
            </a:r>
            <a:r>
              <a:rPr lang="en-US" sz="1400" dirty="0" smtClean="0"/>
              <a:t>Edges (2014)</a:t>
            </a:r>
          </a:p>
          <a:p>
            <a:r>
              <a:rPr lang="en-US" sz="1400" dirty="0" smtClean="0"/>
              <a:t>[3</a:t>
            </a:r>
            <a:r>
              <a:rPr lang="en-US" sz="1400" dirty="0"/>
              <a:t>] Christian </a:t>
            </a:r>
            <a:r>
              <a:rPr lang="en-US" sz="1400" dirty="0" err="1"/>
              <a:t>Szegedy</a:t>
            </a:r>
            <a:r>
              <a:rPr lang="en-US" sz="1400" dirty="0"/>
              <a:t>, Scott Reed, </a:t>
            </a:r>
            <a:r>
              <a:rPr lang="en-US" sz="1400" dirty="0" err="1"/>
              <a:t>Dumitru</a:t>
            </a:r>
            <a:r>
              <a:rPr lang="en-US" sz="1400" dirty="0"/>
              <a:t> </a:t>
            </a:r>
            <a:r>
              <a:rPr lang="en-US" sz="1400" dirty="0" err="1"/>
              <a:t>Erhan</a:t>
            </a:r>
            <a:r>
              <a:rPr lang="en-US" sz="1400" dirty="0"/>
              <a:t>, </a:t>
            </a:r>
            <a:r>
              <a:rPr lang="en-US" sz="1400" dirty="0" err="1"/>
              <a:t>Dragomir</a:t>
            </a:r>
            <a:r>
              <a:rPr lang="en-US" sz="1400" dirty="0"/>
              <a:t> </a:t>
            </a:r>
            <a:r>
              <a:rPr lang="en-US" sz="1400" dirty="0" err="1"/>
              <a:t>Anguelov</a:t>
            </a:r>
            <a:r>
              <a:rPr lang="en-US" sz="1400" dirty="0"/>
              <a:t>, Sergey </a:t>
            </a:r>
            <a:r>
              <a:rPr lang="en-US" sz="1400" dirty="0" err="1" smtClean="0"/>
              <a:t>Ioffe</a:t>
            </a:r>
            <a:r>
              <a:rPr lang="en-US" sz="1400" dirty="0" smtClean="0"/>
              <a:t> Scalable </a:t>
            </a:r>
            <a:r>
              <a:rPr lang="en-US" sz="1400" dirty="0"/>
              <a:t>High Quality Object </a:t>
            </a:r>
            <a:r>
              <a:rPr lang="en-US" sz="1400" dirty="0" smtClean="0"/>
              <a:t>Detection (2014)</a:t>
            </a:r>
          </a:p>
          <a:p>
            <a:r>
              <a:rPr lang="en-US" sz="1400" dirty="0" smtClean="0"/>
              <a:t>[4</a:t>
            </a:r>
            <a:r>
              <a:rPr lang="en-US" sz="1400" dirty="0"/>
              <a:t>] </a:t>
            </a:r>
            <a:r>
              <a:rPr lang="en-US" sz="1400" dirty="0" err="1"/>
              <a:t>Shaoqing</a:t>
            </a:r>
            <a:r>
              <a:rPr lang="en-US" sz="1400" dirty="0"/>
              <a:t> Ren, </a:t>
            </a:r>
            <a:r>
              <a:rPr lang="en-US" sz="1400" dirty="0" err="1"/>
              <a:t>Kaiming</a:t>
            </a:r>
            <a:r>
              <a:rPr lang="en-US" sz="1400" dirty="0"/>
              <a:t> He, Ross </a:t>
            </a:r>
            <a:r>
              <a:rPr lang="en-US" sz="1400" dirty="0" err="1"/>
              <a:t>Girshick</a:t>
            </a:r>
            <a:r>
              <a:rPr lang="en-US" sz="1400" dirty="0"/>
              <a:t>, and Jian Sun Faster R-CNN: Towards Real-Time </a:t>
            </a:r>
            <a:r>
              <a:rPr lang="en-US" sz="1400" dirty="0" smtClean="0"/>
              <a:t>Object Detection </a:t>
            </a:r>
            <a:r>
              <a:rPr lang="en-US" sz="1400" dirty="0"/>
              <a:t>with Region Proposal </a:t>
            </a:r>
            <a:r>
              <a:rPr lang="en-US" sz="1400" dirty="0" smtClean="0"/>
              <a:t>Networks (2015)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22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RCNN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2" descr="http://3.bp.blogspot.com/-aM69pqJLP9k/VT2927f8WmI/AAAAAAAAAv8/7S49kEq5Ss0/s1600/%E6%93%B7%E5%8F%9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03" y="1700785"/>
            <a:ext cx="10704420" cy="38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172398"/>
            <a:ext cx="11618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[5] </a:t>
            </a:r>
            <a:r>
              <a:rPr lang="en-US" sz="1400" dirty="0"/>
              <a:t>Ross </a:t>
            </a:r>
            <a:r>
              <a:rPr lang="en-US" sz="1400" dirty="0" err="1"/>
              <a:t>Girshick</a:t>
            </a:r>
            <a:r>
              <a:rPr lang="en-US" sz="1400" dirty="0"/>
              <a:t>, Jeff Donahue, Trevor Darrell, </a:t>
            </a:r>
            <a:r>
              <a:rPr lang="en-US" sz="1400" dirty="0" err="1"/>
              <a:t>Jitendra</a:t>
            </a:r>
            <a:r>
              <a:rPr lang="en-US" sz="1400" dirty="0"/>
              <a:t> Malik </a:t>
            </a:r>
            <a:r>
              <a:rPr lang="en-US" sz="1400" dirty="0" smtClean="0"/>
              <a:t>Rich </a:t>
            </a:r>
            <a:r>
              <a:rPr lang="en-US" sz="1400" dirty="0"/>
              <a:t>feature hierarchies for accurate object detection and </a:t>
            </a:r>
            <a:r>
              <a:rPr lang="en-US" sz="1400" dirty="0" smtClean="0"/>
              <a:t>semantic segmentation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0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3314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7" y="881063"/>
            <a:ext cx="10876611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24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18868</TotalTime>
  <Words>899</Words>
  <Application>Microsoft Office PowerPoint</Application>
  <PresentationFormat>Widescreen</PresentationFormat>
  <Paragraphs>142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Malgun Gothic</vt:lpstr>
      <vt:lpstr>Arial</vt:lpstr>
      <vt:lpstr>Calibri</vt:lpstr>
      <vt:lpstr>Consolas</vt:lpstr>
      <vt:lpstr>medium-content-serif-font</vt:lpstr>
      <vt:lpstr>Office Theme</vt:lpstr>
      <vt:lpstr>L3. Instance Recognition</vt:lpstr>
      <vt:lpstr>Course overview</vt:lpstr>
      <vt:lpstr>Object Detection. Bounding Box</vt:lpstr>
      <vt:lpstr>How to Measure Success? - IoU </vt:lpstr>
      <vt:lpstr>Metrics for Object Detection</vt:lpstr>
      <vt:lpstr>Object Detection. Region Proposals Approach</vt:lpstr>
      <vt:lpstr>Object Detection. Region Proposals Approach</vt:lpstr>
      <vt:lpstr>RCNN</vt:lpstr>
      <vt:lpstr>Anchors</vt:lpstr>
      <vt:lpstr>RoI Pooling</vt:lpstr>
      <vt:lpstr>Faster RCNN</vt:lpstr>
      <vt:lpstr>Different networks</vt:lpstr>
      <vt:lpstr>Cascaded-RCNN</vt:lpstr>
      <vt:lpstr>Feature Pyramid Networks</vt:lpstr>
      <vt:lpstr>Deformable Convolutions</vt:lpstr>
      <vt:lpstr>YOLO</vt:lpstr>
      <vt:lpstr>Single Stage Detector</vt:lpstr>
      <vt:lpstr>RefineDet</vt:lpstr>
      <vt:lpstr>Anchor-less detectors</vt:lpstr>
      <vt:lpstr>Results on COCO</vt:lpstr>
      <vt:lpstr>Instance Segmentation. Mask RCNN</vt:lpstr>
      <vt:lpstr>Semantic Segmentation. U-Net</vt:lpstr>
      <vt:lpstr>Panoptic Segmentation</vt:lpstr>
      <vt:lpstr>Feel Free to 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Litvinenko</dc:creator>
  <cp:lastModifiedBy>o.baiev</cp:lastModifiedBy>
  <cp:revision>820</cp:revision>
  <cp:lastPrinted>2019-07-23T14:49:20Z</cp:lastPrinted>
  <dcterms:created xsi:type="dcterms:W3CDTF">2018-11-24T14:31:22Z</dcterms:created>
  <dcterms:modified xsi:type="dcterms:W3CDTF">2019-07-26T20:36:47Z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16DFE737FD1C19CC04A3CE51C1CB9FB34801F73E976A8106C3B6BF8C529AECDF</vt:lpwstr>
  </property>
  <property fmtid="{D5CDD505-2E9C-101B-9397-08002B2CF9AE}" pid="2" name="NSCPROP">
    <vt:lpwstr>NSCCustomProperty</vt:lpwstr>
  </property>
  <property fmtid="{D5CDD505-2E9C-101B-9397-08002B2CF9AE}" pid="3" name="NSCPROP_SA">
    <vt:lpwstr>D:\2019\EVP_Cho_Demo\[Demo Room] EVP Cho.pptx</vt:lpwstr>
  </property>
</Properties>
</file>